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7"/>
  </p:notesMasterIdLst>
  <p:sldIdLst>
    <p:sldId id="412" r:id="rId3"/>
    <p:sldId id="256" r:id="rId4"/>
    <p:sldId id="413" r:id="rId5"/>
    <p:sldId id="416" r:id="rId6"/>
    <p:sldId id="417" r:id="rId7"/>
    <p:sldId id="418" r:id="rId8"/>
    <p:sldId id="420" r:id="rId9"/>
    <p:sldId id="415" r:id="rId10"/>
    <p:sldId id="421" r:id="rId11"/>
    <p:sldId id="425" r:id="rId12"/>
    <p:sldId id="426" r:id="rId13"/>
    <p:sldId id="427" r:id="rId14"/>
    <p:sldId id="414" r:id="rId15"/>
    <p:sldId id="422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hWKkJHs2b4Gl/rv2paXbTHqbLZ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BA880-2300-7C46-AB1F-D295EAC83F5C}" v="154" dt="2024-06-13T08:08:44.880"/>
  </p1510:revLst>
</p1510:revInfo>
</file>

<file path=ppt/tableStyles.xml><?xml version="1.0" encoding="utf-8"?>
<a:tblStyleLst xmlns:a="http://schemas.openxmlformats.org/drawingml/2006/main" def="{285A5549-4B41-4890-970E-2B36524E2168}">
  <a:tblStyle styleId="{285A5549-4B41-4890-970E-2B36524E216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0ED"/>
          </a:solidFill>
        </a:fill>
      </a:tcStyle>
    </a:wholeTbl>
    <a:band1H>
      <a:tcTxStyle/>
      <a:tcStyle>
        <a:tcBdr/>
        <a:fill>
          <a:solidFill>
            <a:srgbClr val="DDE0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E0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9"/>
    <p:restoredTop sz="84742"/>
  </p:normalViewPr>
  <p:slideViewPr>
    <p:cSldViewPr snapToGrid="0">
      <p:cViewPr varScale="1">
        <p:scale>
          <a:sx n="57" d="100"/>
          <a:sy n="57" d="100"/>
        </p:scale>
        <p:origin x="19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Buongiorno, sono Irene Bianchi, ricercatrice </a:t>
            </a:r>
            <a:r>
              <a:rPr lang="it-IT" dirty="0" err="1"/>
              <a:t>dastu</a:t>
            </a:r>
            <a:r>
              <a:rPr lang="it-IT" dirty="0"/>
              <a:t>, oggi vi presento alcuni spunti da un cantiere aperto tra </a:t>
            </a:r>
            <a:r>
              <a:rPr lang="it-IT" dirty="0" err="1"/>
              <a:t>ricarca</a:t>
            </a:r>
            <a:r>
              <a:rPr lang="it-IT" dirty="0"/>
              <a:t>, arte e azione locale a Jerez de La Frontera, in Andalusia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025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885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351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46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DI CHIUSURA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911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15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Il percorso illustrato oggi è frutto di attività di ricerca svolte nell’ambito del progetto PALIMPSEST, Horizon Europe NEB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che esplora il </a:t>
            </a:r>
            <a:r>
              <a:rPr lang="it-IT" b="1" dirty="0"/>
              <a:t>potenziale contributo di azioni creative alla trasformazione di pratiche di produzione del paesaggio</a:t>
            </a:r>
            <a:r>
              <a:rPr lang="it-IT" dirty="0"/>
              <a:t> attraverso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piccoli esperimenti di co-creazione. </a:t>
            </a:r>
            <a:endParaRPr dirty="0"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punto di partenza è che 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 questione climatica agisca in maniera significativa su segni oggetti e significati e le pratiche che compongono e danno forma ai palinsesti territoriali, spesso creando disallineamenti, fratture, tensioni e </a:t>
            </a:r>
            <a:r>
              <a:rPr lang="it-IT" dirty="0" err="1"/>
              <a:t>contrattizioni</a:t>
            </a: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 paesaggi in mutamento costituiscano lenti privilegiate per l’osservazione di queste dinamiche che interessano dimensioni materiali, ma anche simboliche e identitarie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91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16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73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99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Tensioni e disallineamenti che toccano elementi materiali e simbolici, e che interessano lo spazio fisico, quello immaginato e quello dell’esperienza e dell’azione quotidiana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79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PER I CONTENUTI DELLA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369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Coinvolgimento Soggetti </a:t>
            </a:r>
            <a:r>
              <a:rPr lang="it-IT" dirty="0" err="1"/>
              <a:t>diveris</a:t>
            </a:r>
            <a:endParaRPr lang="it-IT" dirty="0"/>
          </a:p>
          <a:p>
            <a:pPr>
              <a:buFontTx/>
              <a:buChar char="-"/>
            </a:pPr>
            <a:r>
              <a:rPr lang="it-IT" dirty="0"/>
              <a:t>Definizione della sfida e identificazione di pratiche rilevanti</a:t>
            </a:r>
          </a:p>
          <a:p>
            <a:pPr>
              <a:buFontTx/>
              <a:buChar char="-"/>
            </a:pPr>
            <a:r>
              <a:rPr lang="it-IT" dirty="0"/>
              <a:t>Coinvolgimento di un artista selezionato tramite una call</a:t>
            </a:r>
          </a:p>
          <a:p>
            <a:pPr>
              <a:buFontTx/>
              <a:buChar char="-"/>
            </a:pPr>
            <a:r>
              <a:rPr lang="it-IT" dirty="0"/>
              <a:t>Workshop residenziali</a:t>
            </a:r>
          </a:p>
          <a:p>
            <a:pPr>
              <a:buFontTx/>
              <a:buChar char="-"/>
            </a:pPr>
            <a:r>
              <a:rPr lang="it-IT" dirty="0"/>
              <a:t>FUTURO: sperimentazione dei contesti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EEE1B-35E0-411A-8D8D-F5578499E2B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92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">
  <p:cSld name="Intro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/>
          <p:nvPr/>
        </p:nvSpPr>
        <p:spPr>
          <a:xfrm>
            <a:off x="0" y="2114691"/>
            <a:ext cx="12192000" cy="10344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Creative Drivers for Sustainable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Living Heritage Landscapes</a:t>
            </a:r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1687940" y="3446402"/>
            <a:ext cx="8530942" cy="73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3308922" y="4460444"/>
            <a:ext cx="5288978" cy="55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33410-799C-7343-E9B7-4D6CAB7E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F445B3C-F66F-959C-DD68-0DD348385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80C697-622C-0D7F-C5C1-CAC5DCC7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146B-FF44-44AA-8BFB-0470DDBE3326}" type="datetimeFigureOut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3B33F-600B-5521-6874-D4E7BC45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F426A-D657-2505-970B-F043D4FB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BCA1-668C-4D53-B4B4-209E2303D3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48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dt" idx="10"/>
          </p:nvPr>
        </p:nvSpPr>
        <p:spPr>
          <a:xfrm>
            <a:off x="9966037" y="6363990"/>
            <a:ext cx="1073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sldNum" idx="12"/>
          </p:nvPr>
        </p:nvSpPr>
        <p:spPr>
          <a:xfrm>
            <a:off x="11329556" y="6356349"/>
            <a:ext cx="54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zato">
  <p:cSld name="1_Layout personalizzat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dt" idx="10"/>
          </p:nvPr>
        </p:nvSpPr>
        <p:spPr>
          <a:xfrm>
            <a:off x="9966037" y="6363990"/>
            <a:ext cx="1073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sldNum" idx="12"/>
          </p:nvPr>
        </p:nvSpPr>
        <p:spPr>
          <a:xfrm>
            <a:off x="11329556" y="6356349"/>
            <a:ext cx="54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33410-799C-7343-E9B7-4D6CAB7E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F445B3C-F66F-959C-DD68-0DD348385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80C697-622C-0D7F-C5C1-CAC5DCC7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146B-FF44-44AA-8BFB-0470DDBE3326}" type="datetimeFigureOut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3B33F-600B-5521-6874-D4E7BC45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F426A-D657-2505-970B-F043D4FB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BCA1-668C-4D53-B4B4-209E2303D3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59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68627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 rotWithShape="1">
          <a:blip r:embed="rId4">
            <a:alphaModFix/>
          </a:blip>
          <a:srcRect r="23777" b="23569"/>
          <a:stretch/>
        </p:blipFill>
        <p:spPr>
          <a:xfrm>
            <a:off x="0" y="1"/>
            <a:ext cx="12192000" cy="608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0513" y="136525"/>
            <a:ext cx="1987839" cy="198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20893" y="6159029"/>
            <a:ext cx="1845886" cy="58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06923" y="6229082"/>
            <a:ext cx="2244435" cy="5000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54901"/>
          </a:schemeClr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dt" idx="10"/>
          </p:nvPr>
        </p:nvSpPr>
        <p:spPr>
          <a:xfrm>
            <a:off x="9966037" y="6363990"/>
            <a:ext cx="1073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329556" y="6356349"/>
            <a:ext cx="54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pic>
        <p:nvPicPr>
          <p:cNvPr id="21" name="Google Shape;2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9527" y="136525"/>
            <a:ext cx="1265382" cy="126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933" y="6159029"/>
            <a:ext cx="1845886" cy="58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5963" y="6229082"/>
            <a:ext cx="2244435" cy="5000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rene.bianchi@polimi.it" TargetMode="Externa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C9507B-9F64-EEE2-8164-40FECD824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75C9A6-A8C5-D5BB-3C45-F65FD02CD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0" y="1347787"/>
            <a:ext cx="2885845" cy="38684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0255EC-E3D8-1C6D-1B5C-4EE6F88A1227}"/>
              </a:ext>
            </a:extLst>
          </p:cNvPr>
          <p:cNvSpPr txBox="1"/>
          <p:nvPr/>
        </p:nvSpPr>
        <p:spPr>
          <a:xfrm>
            <a:off x="3373507" y="2025364"/>
            <a:ext cx="8550129" cy="83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30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per la resilienza climatica e territoriale.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3000" b="1" baseline="30000" dirty="0">
                <a:latin typeface="Georgia" panose="02040502050405020303" pitchFamily="18" charset="0"/>
              </a:rPr>
              <a:t>Un esperimento tra ricerca, arte e azione locale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93F747-C3FA-1223-41AC-B0DD3D675F3D}"/>
              </a:ext>
            </a:extLst>
          </p:cNvPr>
          <p:cNvSpPr txBox="1"/>
          <p:nvPr/>
        </p:nvSpPr>
        <p:spPr>
          <a:xfrm>
            <a:off x="3373507" y="1370609"/>
            <a:ext cx="85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r" rtl="0"/>
            <a:r>
              <a:rPr lang="it-IT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Sessione 1: Cantieri.</a:t>
            </a:r>
            <a:endParaRPr lang="it-IT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6683A1-EA7B-8104-444A-1B6A165EA545}"/>
              </a:ext>
            </a:extLst>
          </p:cNvPr>
          <p:cNvSpPr txBox="1"/>
          <p:nvPr/>
        </p:nvSpPr>
        <p:spPr>
          <a:xfrm>
            <a:off x="3373507" y="3165880"/>
            <a:ext cx="8550129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r" rtl="0"/>
            <a:r>
              <a:rPr lang="it-IT" sz="20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Irene Bianchi</a:t>
            </a:r>
            <a:endParaRPr lang="it-IT" sz="2000" b="1" i="0" u="none" strike="noStrike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R="0" algn="r" rtl="0"/>
            <a:r>
              <a:rPr lang="it-IT" sz="16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Dipartimento di Architettura e Studi Urbani</a:t>
            </a:r>
          </a:p>
          <a:p>
            <a:pPr marR="0" algn="r" rtl="0"/>
            <a:r>
              <a:rPr lang="it-IT" sz="16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Politecnico di Milano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E1AF93-4467-9FC2-0A17-49F27FB50CB0}"/>
              </a:ext>
            </a:extLst>
          </p:cNvPr>
          <p:cNvSpPr txBox="1"/>
          <p:nvPr/>
        </p:nvSpPr>
        <p:spPr>
          <a:xfrm>
            <a:off x="51629" y="4828975"/>
            <a:ext cx="6127750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it-IT" sz="2000" i="0" u="none" strike="noStrike" baseline="30000" dirty="0">
                <a:solidFill>
                  <a:srgbClr val="000000"/>
                </a:solidFill>
                <a:latin typeface="Suisse Int'l" panose="020B0504000000000000" pitchFamily="34" charset="-78"/>
                <a:cs typeface="Suisse Int'l" panose="020B0504000000000000" pitchFamily="34" charset="-78"/>
              </a:rPr>
              <a:t>NAPOLI, 12</a:t>
            </a:r>
            <a:r>
              <a:rPr lang="it-IT" sz="2000" baseline="30000" dirty="0">
                <a:solidFill>
                  <a:srgbClr val="000000"/>
                </a:solidFill>
                <a:latin typeface="Suisse Int'l" panose="020B0504000000000000" pitchFamily="34" charset="-78"/>
                <a:cs typeface="Suisse Int'l" panose="020B0504000000000000" pitchFamily="34" charset="-78"/>
              </a:rPr>
              <a:t>-</a:t>
            </a:r>
            <a:r>
              <a:rPr lang="it-IT" sz="2000" i="0" u="none" strike="noStrike" baseline="30000" dirty="0">
                <a:solidFill>
                  <a:srgbClr val="000000"/>
                </a:solidFill>
                <a:latin typeface="Suisse Int'l" panose="020B0504000000000000" pitchFamily="34" charset="-78"/>
                <a:cs typeface="Suisse Int'l" panose="020B0504000000000000" pitchFamily="34" charset="-78"/>
              </a:rPr>
              <a:t>14 Giugno 2024</a:t>
            </a:r>
          </a:p>
        </p:txBody>
      </p:sp>
    </p:spTree>
    <p:extLst>
      <p:ext uri="{BB962C8B-B14F-4D97-AF65-F5344CB8AC3E}">
        <p14:creationId xmlns:p14="http://schemas.microsoft.com/office/powerpoint/2010/main" val="358922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25" name="Google Shape;276;g28cc2b8d120_0_386">
            <a:extLst>
              <a:ext uri="{FF2B5EF4-FFF2-40B4-BE49-F238E27FC236}">
                <a16:creationId xmlns:a16="http://schemas.microsoft.com/office/drawing/2014/main" id="{CD49187C-194D-94A6-7918-1D0D0191822B}"/>
              </a:ext>
            </a:extLst>
          </p:cNvPr>
          <p:cNvSpPr txBox="1">
            <a:spLocks/>
          </p:cNvSpPr>
          <p:nvPr/>
        </p:nvSpPr>
        <p:spPr>
          <a:xfrm>
            <a:off x="491334" y="323227"/>
            <a:ext cx="93957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  <a:buClr>
                <a:schemeClr val="dk1"/>
              </a:buClr>
              <a:buSzPts val="4000"/>
              <a:buFont typeface="Calibri"/>
              <a:buNone/>
            </a:pPr>
            <a:endParaRPr lang="it-IT" sz="4000" dirty="0"/>
          </a:p>
        </p:txBody>
      </p:sp>
      <p:pic>
        <p:nvPicPr>
          <p:cNvPr id="4" name="gr-cms-media-featured_images-zambomba-23202ea3-f315-4fe3-8eaa-43322418b66b-zambombas_jerez13_1.jpg.jpeg" descr="gr-cms-media-featured_images-zambomba-23202ea3-f315-4fe3-8eaa-43322418b66b-zambombas_jerez13_1.jpg.jpeg">
            <a:extLst>
              <a:ext uri="{FF2B5EF4-FFF2-40B4-BE49-F238E27FC236}">
                <a16:creationId xmlns:a16="http://schemas.microsoft.com/office/drawing/2014/main" id="{85241BFD-1346-CD70-322E-3DBAE222A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094" y="0"/>
            <a:ext cx="9233855" cy="615590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395;g28ff5b3d18b_0_131">
            <a:extLst>
              <a:ext uri="{FF2B5EF4-FFF2-40B4-BE49-F238E27FC236}">
                <a16:creationId xmlns:a16="http://schemas.microsoft.com/office/drawing/2014/main" id="{70AA97C7-5E90-60FC-8FD9-23EC5907FCFB}"/>
              </a:ext>
            </a:extLst>
          </p:cNvPr>
          <p:cNvSpPr/>
          <p:nvPr/>
        </p:nvSpPr>
        <p:spPr>
          <a:xfrm>
            <a:off x="-193095" y="-171503"/>
            <a:ext cx="1593269" cy="14859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ESTELLE JULLIAN (CULTURAMA)</a:t>
            </a:r>
            <a:endParaRPr sz="1300" b="1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NERGY TRANSITION ZAMBOMBA">
            <a:extLst>
              <a:ext uri="{FF2B5EF4-FFF2-40B4-BE49-F238E27FC236}">
                <a16:creationId xmlns:a16="http://schemas.microsoft.com/office/drawing/2014/main" id="{E82A834C-C7F7-0D4F-4649-CCCBF1E63D5E}"/>
              </a:ext>
            </a:extLst>
          </p:cNvPr>
          <p:cNvSpPr txBox="1"/>
          <p:nvPr/>
        </p:nvSpPr>
        <p:spPr>
          <a:xfrm>
            <a:off x="9167620" y="2138832"/>
            <a:ext cx="2589511" cy="3457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sz="3200" dirty="0">
                <a:solidFill>
                  <a:schemeClr val="tx1"/>
                </a:solidFill>
                <a:latin typeface="Georgia" panose="02040502050405020303" pitchFamily="18" charset="0"/>
              </a:rPr>
              <a:t>ZAMBOMBA</a:t>
            </a:r>
            <a:r>
              <a:rPr lang="it-IT" sz="3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it-IT" sz="3200" dirty="0">
                <a:solidFill>
                  <a:schemeClr val="tx1"/>
                </a:solidFill>
                <a:latin typeface="Georgia" panose="02040502050405020303" pitchFamily="18" charset="0"/>
              </a:rPr>
              <a:t>come dispositivo di riconnessione 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it-IT" sz="32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// materiali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// immaginari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// pratiche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F73EF4-33B6-D9D1-0D2B-691AAD239527}"/>
              </a:ext>
            </a:extLst>
          </p:cNvPr>
          <p:cNvSpPr txBox="1"/>
          <p:nvPr/>
        </p:nvSpPr>
        <p:spPr>
          <a:xfrm>
            <a:off x="291994" y="5156654"/>
            <a:ext cx="8166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The Songs by </a:t>
            </a:r>
            <a:r>
              <a:rPr lang="it-IT" sz="4000" b="1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Nearby</a:t>
            </a:r>
            <a:r>
              <a:rPr lang="it-IT" sz="4000" b="1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Earth</a:t>
            </a:r>
            <a:endParaRPr lang="it-IT" sz="40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2B3819-B399-6773-E96F-FE3F8E85F5E8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8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10" name="ENERGY TRANSITION ZAMBOMBA">
            <a:extLst>
              <a:ext uri="{FF2B5EF4-FFF2-40B4-BE49-F238E27FC236}">
                <a16:creationId xmlns:a16="http://schemas.microsoft.com/office/drawing/2014/main" id="{E82A834C-C7F7-0D4F-4649-CCCBF1E63D5E}"/>
              </a:ext>
            </a:extLst>
          </p:cNvPr>
          <p:cNvSpPr txBox="1"/>
          <p:nvPr/>
        </p:nvSpPr>
        <p:spPr>
          <a:xfrm>
            <a:off x="4801244" y="2971018"/>
            <a:ext cx="2589511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sz="3200" b="1" dirty="0">
                <a:solidFill>
                  <a:schemeClr val="tx1"/>
                </a:solidFill>
              </a:rPr>
              <a:t>ZAMBOMBA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CBA1565D-AD26-B602-2EF4-D8AE54E7B5F6}"/>
              </a:ext>
            </a:extLst>
          </p:cNvPr>
          <p:cNvSpPr/>
          <p:nvPr/>
        </p:nvSpPr>
        <p:spPr>
          <a:xfrm>
            <a:off x="3431380" y="442913"/>
            <a:ext cx="5329237" cy="532923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C37AC1-00A3-2F42-8278-D737264B8BB4}"/>
              </a:ext>
            </a:extLst>
          </p:cNvPr>
          <p:cNvSpPr txBox="1"/>
          <p:nvPr/>
        </p:nvSpPr>
        <p:spPr>
          <a:xfrm>
            <a:off x="131273" y="2672820"/>
            <a:ext cx="3300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eorgia" panose="02040502050405020303" pitchFamily="18" charset="0"/>
              </a:rPr>
              <a:t> 1. MATERIALI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Georgia" panose="02040502050405020303" pitchFamily="18" charset="0"/>
              </a:rPr>
              <a:t>Riconnettere fratture c/o approccio </a:t>
            </a:r>
            <a:r>
              <a:rPr lang="it-IT" sz="1600" dirty="0" err="1">
                <a:latin typeface="Georgia" panose="02040502050405020303" pitchFamily="18" charset="0"/>
              </a:rPr>
              <a:t>bioregionale</a:t>
            </a:r>
            <a:endParaRPr lang="it-IT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Georgia" panose="02040502050405020303" pitchFamily="18" charset="0"/>
              </a:rPr>
              <a:t>Ceramica</a:t>
            </a:r>
          </a:p>
          <a:p>
            <a:r>
              <a:rPr lang="it-IT" sz="1600" dirty="0">
                <a:solidFill>
                  <a:schemeClr val="accent2"/>
                </a:solidFill>
                <a:latin typeface="Georgia" panose="02040502050405020303" pitchFamily="18" charset="0"/>
              </a:rPr>
              <a:t>Scuola d’arte, artigiani locali, energy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Georgia" panose="02040502050405020303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211896-478F-015D-A198-D12AD411458F}"/>
              </a:ext>
            </a:extLst>
          </p:cNvPr>
          <p:cNvSpPr txBox="1"/>
          <p:nvPr/>
        </p:nvSpPr>
        <p:spPr>
          <a:xfrm>
            <a:off x="124872" y="100298"/>
            <a:ext cx="3775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eorgia" panose="02040502050405020303" pitchFamily="18" charset="0"/>
              </a:rPr>
              <a:t> 2. IMMAGINARI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Georgia" panose="02040502050405020303" pitchFamily="18" charset="0"/>
              </a:rPr>
              <a:t>Riconnettere fratture c/o nuove narrative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Georgia" panose="02040502050405020303" pitchFamily="18" charset="0"/>
              </a:rPr>
              <a:t>Canzonieri / Rituali</a:t>
            </a:r>
          </a:p>
          <a:p>
            <a:r>
              <a:rPr lang="it-IT" sz="1600" dirty="0">
                <a:solidFill>
                  <a:schemeClr val="accent2"/>
                </a:solidFill>
                <a:latin typeface="Georgia" panose="02040502050405020303" pitchFamily="18" charset="0"/>
              </a:rPr>
              <a:t>Con: filologhe locali, associazioni culturali, museo di cultura </a:t>
            </a:r>
            <a:r>
              <a:rPr lang="it-IT" sz="1600" dirty="0" err="1">
                <a:solidFill>
                  <a:schemeClr val="accent2"/>
                </a:solidFill>
                <a:latin typeface="Georgia" panose="02040502050405020303" pitchFamily="18" charset="0"/>
              </a:rPr>
              <a:t>flamenca</a:t>
            </a:r>
            <a:endParaRPr lang="it-IT" sz="1600" dirty="0">
              <a:solidFill>
                <a:schemeClr val="accent2"/>
              </a:solidFill>
              <a:latin typeface="Georgia" panose="02040502050405020303" pitchFamily="18" charset="0"/>
            </a:endParaRPr>
          </a:p>
          <a:p>
            <a:endParaRPr lang="it-IT" sz="2400" dirty="0">
              <a:latin typeface="Georgia" panose="020405020504050203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11EE57-C637-7D31-58A8-C070F5B81F1D}"/>
              </a:ext>
            </a:extLst>
          </p:cNvPr>
          <p:cNvSpPr txBox="1"/>
          <p:nvPr/>
        </p:nvSpPr>
        <p:spPr>
          <a:xfrm>
            <a:off x="9137553" y="1537871"/>
            <a:ext cx="2749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eorgia" panose="02040502050405020303" pitchFamily="18" charset="0"/>
              </a:rPr>
              <a:t> 3. PRATICHEDI ADATTAMENTO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latin typeface="Georgia" panose="02040502050405020303" pitchFamily="18" charset="0"/>
              </a:rPr>
              <a:t>Riconnettere fratture c/o cura del territorio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latin typeface="Georgia" panose="02040502050405020303" pitchFamily="18" charset="0"/>
              </a:rPr>
              <a:t>Coperture vegetate</a:t>
            </a:r>
          </a:p>
          <a:p>
            <a:r>
              <a:rPr lang="it-IT" sz="1600" dirty="0">
                <a:solidFill>
                  <a:schemeClr val="accent2"/>
                </a:solidFill>
                <a:latin typeface="Georgia" panose="02040502050405020303" pitchFamily="18" charset="0"/>
              </a:rPr>
              <a:t>Comune, associazioni ambientaliste</a:t>
            </a:r>
          </a:p>
        </p:txBody>
      </p:sp>
      <p:sp>
        <p:nvSpPr>
          <p:cNvPr id="11" name="Triangolo 10">
            <a:extLst>
              <a:ext uri="{FF2B5EF4-FFF2-40B4-BE49-F238E27FC236}">
                <a16:creationId xmlns:a16="http://schemas.microsoft.com/office/drawing/2014/main" id="{43181F22-AF10-657E-761E-418C2D12064E}"/>
              </a:ext>
            </a:extLst>
          </p:cNvPr>
          <p:cNvSpPr/>
          <p:nvPr/>
        </p:nvSpPr>
        <p:spPr>
          <a:xfrm rot="9900000">
            <a:off x="8558154" y="2506456"/>
            <a:ext cx="328612" cy="33272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fuoco, fiamma, calore, cucinare&#10;&#10;Descrizione generata automaticamente">
            <a:extLst>
              <a:ext uri="{FF2B5EF4-FFF2-40B4-BE49-F238E27FC236}">
                <a16:creationId xmlns:a16="http://schemas.microsoft.com/office/drawing/2014/main" id="{4318A1A2-2BE9-6096-7B28-6DC7F4124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3" y="4406269"/>
            <a:ext cx="2871561" cy="1566603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pic>
        <p:nvPicPr>
          <p:cNvPr id="15" name="QWGCJEWTJBCPNPC3CBTGDGRPYQ.jpg.avif" descr="QWGCJEWTJBCPNPC3CBTGDGRPYQ.jpg.avif">
            <a:extLst>
              <a:ext uri="{FF2B5EF4-FFF2-40B4-BE49-F238E27FC236}">
                <a16:creationId xmlns:a16="http://schemas.microsoft.com/office/drawing/2014/main" id="{BC5CBE37-55A2-E78A-0A18-B3F8C7631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710" y="167722"/>
            <a:ext cx="2233820" cy="1675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magine 15" descr="Immagine che contiene vestiti, calzature, jeans, persona&#10;&#10;Descrizione generata automaticamente">
            <a:extLst>
              <a:ext uri="{FF2B5EF4-FFF2-40B4-BE49-F238E27FC236}">
                <a16:creationId xmlns:a16="http://schemas.microsoft.com/office/drawing/2014/main" id="{45D341D7-BFE6-AE1E-B89C-38DF52674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4654" y="3615211"/>
            <a:ext cx="1821022" cy="243208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750C5CA-CCDD-34BC-9ED2-A8FCA04C07C7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5" name="Google Shape;277;g28cc2b8d120_0_386">
            <a:extLst>
              <a:ext uri="{FF2B5EF4-FFF2-40B4-BE49-F238E27FC236}">
                <a16:creationId xmlns:a16="http://schemas.microsoft.com/office/drawing/2014/main" id="{EFAD79A0-2F19-56AA-22DF-8BB2961E24C5}"/>
              </a:ext>
            </a:extLst>
          </p:cNvPr>
          <p:cNvSpPr txBox="1"/>
          <p:nvPr/>
        </p:nvSpPr>
        <p:spPr>
          <a:xfrm>
            <a:off x="2098820" y="1425389"/>
            <a:ext cx="9395700" cy="464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1800"/>
            </a:pPr>
            <a:r>
              <a:rPr lang="it-IT" sz="1800" b="1" i="1" dirty="0">
                <a:solidFill>
                  <a:schemeClr val="accent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Concept</a:t>
            </a:r>
          </a:p>
          <a:p>
            <a:pPr>
              <a:lnSpc>
                <a:spcPct val="115000"/>
              </a:lnSpc>
              <a:buSzPts val="1800"/>
            </a:pPr>
            <a:r>
              <a:rPr lang="it-IT" sz="1800" b="1" dirty="0">
                <a:solidFill>
                  <a:schemeClr val="dk2"/>
                </a:solidFill>
                <a:latin typeface="Georgia" panose="02040502050405020303" pitchFamily="18" charset="0"/>
                <a:cs typeface="Calibri"/>
                <a:sym typeface="Calibri"/>
              </a:rPr>
              <a:t>Quali linguaggi?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it-IT" sz="1800" b="1" i="1" dirty="0">
              <a:solidFill>
                <a:schemeClr val="accent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it-IT" sz="1800" b="1" i="1" dirty="0">
                <a:solidFill>
                  <a:schemeClr val="accent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Concept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it-IT" sz="1800" b="1" dirty="0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Focus su un «oggetto» tradizionale + Dimensione identitaria 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it-IT" sz="1800" b="1" dirty="0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&gt;&gt; </a:t>
            </a:r>
            <a:r>
              <a:rPr lang="it-IT" sz="1800" dirty="0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attenzione locale 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it-IT" sz="1800" dirty="0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&gt;&gt; micro-spazi di dialogo tra agenti coinvolti</a:t>
            </a:r>
          </a:p>
          <a:p>
            <a:pPr>
              <a:lnSpc>
                <a:spcPct val="115000"/>
              </a:lnSpc>
              <a:buSzPts val="1800"/>
            </a:pPr>
            <a:r>
              <a:rPr lang="it-IT" sz="1800" dirty="0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&gt;&gt; questione di </a:t>
            </a:r>
            <a:r>
              <a:rPr lang="it-IT" sz="1800" dirty="0" err="1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entitlement</a:t>
            </a:r>
            <a:endParaRPr lang="it-IT" sz="1800" dirty="0">
              <a:solidFill>
                <a:schemeClr val="dk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it-IT" sz="1800" dirty="0">
              <a:solidFill>
                <a:schemeClr val="dk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SzPts val="1800"/>
            </a:pPr>
            <a:r>
              <a:rPr lang="it-IT" sz="1800" b="1" i="1" dirty="0">
                <a:solidFill>
                  <a:schemeClr val="accent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Verso la prototipazione</a:t>
            </a:r>
            <a:endParaRPr lang="it-IT" sz="1800" b="1" dirty="0">
              <a:solidFill>
                <a:schemeClr val="dk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SzPts val="1800"/>
            </a:pPr>
            <a:r>
              <a:rPr lang="it-IT" sz="1800" b="1" dirty="0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Come supportare un ulteriore ancoraggio alle pratiche di paesaggio?</a:t>
            </a:r>
          </a:p>
          <a:p>
            <a:pPr>
              <a:lnSpc>
                <a:spcPct val="115000"/>
              </a:lnSpc>
              <a:buSzPts val="1800"/>
            </a:pPr>
            <a:r>
              <a:rPr lang="it-IT" sz="1800" b="1" dirty="0">
                <a:solidFill>
                  <a:schemeClr val="dk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Priorità intellettuale distribuita?</a:t>
            </a:r>
            <a:endParaRPr lang="it-IT" sz="1800" dirty="0">
              <a:solidFill>
                <a:schemeClr val="dk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15000"/>
              </a:lnSpc>
              <a:buSzPts val="1800"/>
              <a:buFont typeface="Arial" panose="020B0604020202020204" pitchFamily="34" charset="0"/>
              <a:buChar char="•"/>
            </a:pPr>
            <a:endParaRPr lang="it-IT" sz="1800" b="1" dirty="0">
              <a:solidFill>
                <a:schemeClr val="accent3"/>
              </a:solidFill>
              <a:latin typeface="Georgia" panose="02040502050405020303" pitchFamily="18" charset="0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76;g28cc2b8d120_0_386">
            <a:extLst>
              <a:ext uri="{FF2B5EF4-FFF2-40B4-BE49-F238E27FC236}">
                <a16:creationId xmlns:a16="http://schemas.microsoft.com/office/drawing/2014/main" id="{69827CF0-74E5-9D1B-BD09-68286BFD03A0}"/>
              </a:ext>
            </a:extLst>
          </p:cNvPr>
          <p:cNvSpPr txBox="1">
            <a:spLocks/>
          </p:cNvSpPr>
          <p:nvPr/>
        </p:nvSpPr>
        <p:spPr>
          <a:xfrm>
            <a:off x="491334" y="323227"/>
            <a:ext cx="93957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  <a:buClr>
                <a:schemeClr val="dk1"/>
              </a:buClr>
              <a:buSzPts val="4000"/>
              <a:buFont typeface="Calibri"/>
              <a:buNone/>
            </a:pPr>
            <a:r>
              <a:rPr lang="it-IT" sz="3200" dirty="0">
                <a:latin typeface="Georgia" panose="02040502050405020303" pitchFamily="18" charset="0"/>
              </a:rPr>
              <a:t>Prime note da un cantiere aperto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93E507-DF4C-03D2-F887-F1AC0FCA725B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6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6CE6524-088E-E2C6-A2EF-864951336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CDDEE0-BCD4-132E-6C22-2328A3CC5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0" y="1347787"/>
            <a:ext cx="2885845" cy="38684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6683A1-EA7B-8104-444A-1B6A165EA545}"/>
              </a:ext>
            </a:extLst>
          </p:cNvPr>
          <p:cNvSpPr txBox="1"/>
          <p:nvPr/>
        </p:nvSpPr>
        <p:spPr>
          <a:xfrm>
            <a:off x="3373507" y="1384705"/>
            <a:ext cx="8550129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r" rtl="0"/>
            <a:r>
              <a:rPr lang="it-IT" sz="2000" b="1" i="0" u="none" strike="noStrike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Irene Bianchi</a:t>
            </a:r>
          </a:p>
          <a:p>
            <a:pPr marR="0" algn="r" rtl="0"/>
            <a:r>
              <a:rPr lang="it-IT" sz="16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Dipartimento di Architettura e </a:t>
            </a:r>
            <a:r>
              <a:rPr lang="it-IT" sz="1600" baseline="30000" dirty="0" err="1">
                <a:solidFill>
                  <a:srgbClr val="000000"/>
                </a:solidFill>
                <a:latin typeface="Georgia" panose="02040502050405020303" pitchFamily="18" charset="0"/>
              </a:rPr>
              <a:t>StudiUrbani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R="0" algn="r" rtl="0"/>
            <a:r>
              <a:rPr lang="it-IT" sz="1600" baseline="30000" dirty="0">
                <a:latin typeface="Georgia" panose="02040502050405020303" pitchFamily="18" charset="0"/>
              </a:rPr>
              <a:t>Politecnico di Milano</a:t>
            </a:r>
          </a:p>
          <a:p>
            <a:pPr marR="0" algn="r" rtl="0"/>
            <a:r>
              <a:rPr lang="it-IT" sz="1600" baseline="30000" dirty="0">
                <a:latin typeface="Georgia" panose="02040502050405020303" pitchFamily="18" charset="0"/>
                <a:hlinkClick r:id="rId5"/>
              </a:rPr>
              <a:t>i</a:t>
            </a:r>
            <a:r>
              <a:rPr lang="it-IT" sz="1600" baseline="30000" dirty="0">
                <a:solidFill>
                  <a:srgbClr val="000000"/>
                </a:solidFill>
                <a:latin typeface="Georgia" panose="02040502050405020303" pitchFamily="18" charset="0"/>
                <a:hlinkClick r:id="rId5"/>
              </a:rPr>
              <a:t>rene.bianchi@polimi.it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R="0" algn="r" rtl="0"/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R="0" algn="r" rtl="0"/>
            <a:endParaRPr lang="it-IT" sz="1600" i="0" u="none" strike="noStrike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R="0" algn="r" rtl="0"/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E1AF93-4467-9FC2-0A17-49F27FB50CB0}"/>
              </a:ext>
            </a:extLst>
          </p:cNvPr>
          <p:cNvSpPr txBox="1"/>
          <p:nvPr/>
        </p:nvSpPr>
        <p:spPr>
          <a:xfrm>
            <a:off x="51629" y="4828975"/>
            <a:ext cx="6127750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it-IT" sz="2000" i="0" u="none" strike="noStrike" baseline="30000" dirty="0">
                <a:solidFill>
                  <a:srgbClr val="000000"/>
                </a:solidFill>
                <a:latin typeface="Suisse Int'l" panose="020B0504000000000000" pitchFamily="34" charset="-78"/>
              </a:rPr>
              <a:t>NAPOLI, 12-14 Giugno 2024</a:t>
            </a:r>
          </a:p>
        </p:txBody>
      </p:sp>
    </p:spTree>
    <p:extLst>
      <p:ext uri="{BB962C8B-B14F-4D97-AF65-F5344CB8AC3E}">
        <p14:creationId xmlns:p14="http://schemas.microsoft.com/office/powerpoint/2010/main" val="304512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25" name="Google Shape;276;g28cc2b8d120_0_386">
            <a:extLst>
              <a:ext uri="{FF2B5EF4-FFF2-40B4-BE49-F238E27FC236}">
                <a16:creationId xmlns:a16="http://schemas.microsoft.com/office/drawing/2014/main" id="{CD49187C-194D-94A6-7918-1D0D0191822B}"/>
              </a:ext>
            </a:extLst>
          </p:cNvPr>
          <p:cNvSpPr txBox="1">
            <a:spLocks/>
          </p:cNvSpPr>
          <p:nvPr/>
        </p:nvSpPr>
        <p:spPr>
          <a:xfrm>
            <a:off x="491334" y="323227"/>
            <a:ext cx="93957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  <a:buClr>
                <a:schemeClr val="dk1"/>
              </a:buClr>
              <a:buSzPts val="4000"/>
              <a:buFont typeface="Calibri"/>
              <a:buNone/>
            </a:pPr>
            <a:r>
              <a:rPr lang="it-IT" sz="4000" dirty="0"/>
              <a:t>L’esperimento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FA93EC-88B7-1ADD-DFDD-085F3B202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8" y="191600"/>
            <a:ext cx="11485724" cy="37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oogle Shape;291;p3">
            <a:extLst>
              <a:ext uri="{FF2B5EF4-FFF2-40B4-BE49-F238E27FC236}">
                <a16:creationId xmlns:a16="http://schemas.microsoft.com/office/drawing/2014/main" id="{333D5FC7-14AB-EBCD-EF00-412F59F5C6E5}"/>
              </a:ext>
            </a:extLst>
          </p:cNvPr>
          <p:cNvSpPr/>
          <p:nvPr/>
        </p:nvSpPr>
        <p:spPr>
          <a:xfrm>
            <a:off x="87439" y="3805576"/>
            <a:ext cx="1161946" cy="1115236"/>
          </a:xfrm>
          <a:prstGeom prst="ellipse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ECE4DA"/>
                </a:solidFill>
                <a:latin typeface="Calibri"/>
                <a:ea typeface="Calibri"/>
                <a:cs typeface="Calibri"/>
                <a:sym typeface="Calibri"/>
              </a:rPr>
              <a:t>NOMAD GARDEN</a:t>
            </a:r>
            <a:endParaRPr sz="1100" b="1" i="0" u="none" strike="noStrike" cap="none" dirty="0">
              <a:solidFill>
                <a:srgbClr val="ECE4D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4C189F-890A-B382-2B21-7EA9D45943C8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Google Shape;394;g28ff5b3d18b_0_131">
            <a:extLst>
              <a:ext uri="{FF2B5EF4-FFF2-40B4-BE49-F238E27FC236}">
                <a16:creationId xmlns:a16="http://schemas.microsoft.com/office/drawing/2014/main" id="{2275BA06-324C-4871-A523-3398BEA21AAD}"/>
              </a:ext>
            </a:extLst>
          </p:cNvPr>
          <p:cNvSpPr/>
          <p:nvPr/>
        </p:nvSpPr>
        <p:spPr>
          <a:xfrm>
            <a:off x="8037174" y="3620735"/>
            <a:ext cx="1983900" cy="19839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SCUOLA DI ARTE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ASSOCIAZIONE CULTURA FLAMENCA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ARTISTE INDIPENDENTI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96;g28ff5b3d18b_0_131">
            <a:extLst>
              <a:ext uri="{FF2B5EF4-FFF2-40B4-BE49-F238E27FC236}">
                <a16:creationId xmlns:a16="http://schemas.microsoft.com/office/drawing/2014/main" id="{C9E978AA-49D3-2108-0CCD-6AEFCFA223DC}"/>
              </a:ext>
            </a:extLst>
          </p:cNvPr>
          <p:cNvSpPr/>
          <p:nvPr/>
        </p:nvSpPr>
        <p:spPr>
          <a:xfrm>
            <a:off x="2170926" y="3357794"/>
            <a:ext cx="1628138" cy="16284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EFF0ED"/>
                </a:solidFill>
                <a:latin typeface="Calibri"/>
                <a:ea typeface="Calibri"/>
                <a:cs typeface="Calibri"/>
                <a:sym typeface="Calibri"/>
              </a:rPr>
              <a:t>PARTENARIATO SCIENTIFICO DI PROGETTO</a:t>
            </a:r>
            <a:endParaRPr sz="1200" b="1" i="0" u="none" strike="noStrike" cap="none" dirty="0">
              <a:solidFill>
                <a:srgbClr val="EFF0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98;g28ff5b3d18b_0_131">
            <a:extLst>
              <a:ext uri="{FF2B5EF4-FFF2-40B4-BE49-F238E27FC236}">
                <a16:creationId xmlns:a16="http://schemas.microsoft.com/office/drawing/2014/main" id="{D85022CA-9C9D-1ED4-E5ED-FA926C4DEF08}"/>
              </a:ext>
            </a:extLst>
          </p:cNvPr>
          <p:cNvSpPr/>
          <p:nvPr/>
        </p:nvSpPr>
        <p:spPr>
          <a:xfrm>
            <a:off x="1362264" y="4256205"/>
            <a:ext cx="1212905" cy="12129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1" i="0" u="none" strike="noStrike" cap="none" dirty="0">
                <a:solidFill>
                  <a:srgbClr val="2E3030"/>
                </a:solidFill>
                <a:latin typeface="Calibri"/>
                <a:ea typeface="Calibri"/>
                <a:cs typeface="Calibri"/>
                <a:sym typeface="Calibri"/>
              </a:rPr>
              <a:t>COMUNE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1" i="0" u="none" strike="noStrike" cap="none" dirty="0">
                <a:solidFill>
                  <a:srgbClr val="2E3030"/>
                </a:solidFill>
                <a:latin typeface="Calibri"/>
                <a:ea typeface="Calibri"/>
                <a:cs typeface="Calibri"/>
                <a:sym typeface="Calibri"/>
              </a:rPr>
              <a:t>DI JEREZ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7;g28ff5b3d18b_0_131">
            <a:extLst>
              <a:ext uri="{FF2B5EF4-FFF2-40B4-BE49-F238E27FC236}">
                <a16:creationId xmlns:a16="http://schemas.microsoft.com/office/drawing/2014/main" id="{9B557770-D312-5981-9759-2E8D47CFCEE1}"/>
              </a:ext>
            </a:extLst>
          </p:cNvPr>
          <p:cNvSpPr/>
          <p:nvPr/>
        </p:nvSpPr>
        <p:spPr>
          <a:xfrm>
            <a:off x="6100425" y="3659445"/>
            <a:ext cx="1983900" cy="1984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AMICI DEGLI ALBERI DI JEREZ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ASSOCIAZIONE LOCALE SVILUPPO AGRICOLO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ENERGY COMPANIES</a:t>
            </a:r>
            <a:endParaRPr lang="it-IT" sz="1200" b="1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95;g28ff5b3d18b_0_131">
            <a:extLst>
              <a:ext uri="{FF2B5EF4-FFF2-40B4-BE49-F238E27FC236}">
                <a16:creationId xmlns:a16="http://schemas.microsoft.com/office/drawing/2014/main" id="{2E5A54CE-1B70-8100-6AAB-A823FC47E10B}"/>
              </a:ext>
            </a:extLst>
          </p:cNvPr>
          <p:cNvSpPr/>
          <p:nvPr/>
        </p:nvSpPr>
        <p:spPr>
          <a:xfrm>
            <a:off x="4172423" y="62787"/>
            <a:ext cx="1582660" cy="15187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ESTELLE JULLIAN (CULTURAMA)</a:t>
            </a:r>
            <a:endParaRPr sz="1300" b="1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25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3;g2ca70476890_0_139">
            <a:extLst>
              <a:ext uri="{FF2B5EF4-FFF2-40B4-BE49-F238E27FC236}">
                <a16:creationId xmlns:a16="http://schemas.microsoft.com/office/drawing/2014/main" id="{AAAC2164-1D93-057F-4AB7-9322C4F99AB5}"/>
              </a:ext>
            </a:extLst>
          </p:cNvPr>
          <p:cNvSpPr txBox="1"/>
          <p:nvPr/>
        </p:nvSpPr>
        <p:spPr>
          <a:xfrm>
            <a:off x="266912" y="3543622"/>
            <a:ext cx="5413452" cy="192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PALIMPSEST explores</a:t>
            </a:r>
            <a:r>
              <a:rPr lang="en-US" sz="2000" b="1" i="0" u="none" strike="noStrike" cap="none" dirty="0">
                <a:solidFill>
                  <a:schemeClr val="lt2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+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2"/>
                </a:solidFill>
                <a:highlight>
                  <a:schemeClr val="accent3"/>
                </a:highlight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creative action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for </a:t>
            </a:r>
            <a:r>
              <a:rPr lang="en-US" sz="2000" b="1" i="0" u="none" strike="noStrike" cap="none" dirty="0">
                <a:solidFill>
                  <a:srgbClr val="434343"/>
                </a:solidFill>
                <a:highlight>
                  <a:schemeClr val="accent2"/>
                </a:highlight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landscape </a:t>
            </a:r>
            <a:r>
              <a:rPr lang="en-US" sz="2000" b="1" i="0" u="none" strike="noStrike" cap="none" dirty="0">
                <a:solidFill>
                  <a:schemeClr val="lt2"/>
                </a:solidFill>
                <a:highlight>
                  <a:schemeClr val="accent6"/>
                </a:highlight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sustainability transition</a:t>
            </a:r>
            <a:endParaRPr sz="2000" b="1" i="0" u="none" strike="noStrike" cap="none" dirty="0">
              <a:solidFill>
                <a:schemeClr val="lt2"/>
              </a:solidFill>
              <a:highlight>
                <a:schemeClr val="accent6"/>
              </a:highlight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through</a:t>
            </a:r>
            <a:r>
              <a:rPr lang="en-US" sz="2000" b="1" i="0" u="none" strike="noStrike" cap="none" dirty="0">
                <a:solidFill>
                  <a:srgbClr val="434343"/>
                </a:solidFill>
                <a:highlight>
                  <a:srgbClr val="E3E001"/>
                </a:highlight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co-creation experiments</a:t>
            </a:r>
            <a:endParaRPr sz="2000" b="1" i="0" u="none" strike="noStrike" cap="none" dirty="0">
              <a:solidFill>
                <a:srgbClr val="434343"/>
              </a:solidFill>
              <a:highlight>
                <a:srgbClr val="E3E001"/>
              </a:highlight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C2B14EF-3CED-3862-A585-A8001ED47060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472405-EEAD-ADA6-1884-FD9C26505B2A}"/>
              </a:ext>
            </a:extLst>
          </p:cNvPr>
          <p:cNvSpPr txBox="1"/>
          <p:nvPr/>
        </p:nvSpPr>
        <p:spPr>
          <a:xfrm>
            <a:off x="520828" y="3242792"/>
            <a:ext cx="4828812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it-IT" sz="18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1800" dirty="0">
                <a:latin typeface="Georgia" panose="02040502050405020303" pitchFamily="18" charset="0"/>
                <a:cs typeface="Arial" panose="020B0604020202020204" pitchFamily="34" charset="0"/>
              </a:rPr>
              <a:t>La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questione climatica </a:t>
            </a:r>
            <a:r>
              <a:rPr lang="it-IT" sz="1800" dirty="0">
                <a:latin typeface="Georgia" panose="02040502050405020303" pitchFamily="18" charset="0"/>
                <a:cs typeface="Arial" panose="020B0604020202020204" pitchFamily="34" charset="0"/>
              </a:rPr>
              <a:t>come driver di trasformazione dello spazio e dei «palinsesti territoriali» </a:t>
            </a:r>
            <a:r>
              <a:rPr lang="en-US" sz="1800" dirty="0">
                <a:solidFill>
                  <a:schemeClr val="tx1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(Corboz, 1983; Secchi 1998)</a:t>
            </a:r>
          </a:p>
          <a:p>
            <a:endParaRPr lang="it-IT" sz="21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210A0C-DA31-87E3-8EE2-09941520A94B}"/>
              </a:ext>
            </a:extLst>
          </p:cNvPr>
          <p:cNvSpPr txBox="1"/>
          <p:nvPr/>
        </p:nvSpPr>
        <p:spPr>
          <a:xfrm>
            <a:off x="520828" y="4505989"/>
            <a:ext cx="482881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 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paesaggi in mutamento </a:t>
            </a:r>
          </a:p>
          <a:p>
            <a:r>
              <a:rPr lang="it-IT" sz="1800" dirty="0">
                <a:latin typeface="Georgia" panose="02040502050405020303" pitchFamily="18" charset="0"/>
                <a:cs typeface="Arial" panose="020B0604020202020204" pitchFamily="34" charset="0"/>
              </a:rPr>
              <a:t>lenti attraverso cui osservare disallineamenti, tensioni, contraddizioni tra diversi modi di immaginare e agire nello spazio </a:t>
            </a:r>
          </a:p>
          <a:p>
            <a:endParaRPr lang="it-IT" sz="21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aria aperta, cielo, terreno, erba&#10;&#10;Descrizione generata automaticamente">
            <a:extLst>
              <a:ext uri="{FF2B5EF4-FFF2-40B4-BE49-F238E27FC236}">
                <a16:creationId xmlns:a16="http://schemas.microsoft.com/office/drawing/2014/main" id="{7CD28FA2-AC32-29C5-94DE-B76E5AF90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78" b="12407"/>
          <a:stretch/>
        </p:blipFill>
        <p:spPr>
          <a:xfrm>
            <a:off x="5897817" y="1371443"/>
            <a:ext cx="6111300" cy="45721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4B62AF-6589-7834-D82F-F4A1EFBF4A51}"/>
              </a:ext>
            </a:extLst>
          </p:cNvPr>
          <p:cNvSpPr txBox="1"/>
          <p:nvPr/>
        </p:nvSpPr>
        <p:spPr>
          <a:xfrm>
            <a:off x="6096000" y="5383152"/>
            <a:ext cx="40485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200" b="1" dirty="0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 Bianchi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Febbraio 2024</a:t>
            </a:r>
            <a:br>
              <a:rPr lang="it-IT" sz="1200" dirty="0">
                <a:latin typeface="Georgia" panose="02040502050405020303" pitchFamily="18" charset="0"/>
              </a:rPr>
            </a:br>
            <a:endParaRPr lang="it-IT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3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pic>
        <p:nvPicPr>
          <p:cNvPr id="3" name="Immagine 2" descr="Immagine che contiene cielo, erba, aria aperta, nuvola&#10;&#10;Descrizione generata automaticamente">
            <a:extLst>
              <a:ext uri="{FF2B5EF4-FFF2-40B4-BE49-F238E27FC236}">
                <a16:creationId xmlns:a16="http://schemas.microsoft.com/office/drawing/2014/main" id="{70B2A19A-6023-3433-DBC2-AF969BA89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7" b="12778"/>
          <a:stretch/>
        </p:blipFill>
        <p:spPr>
          <a:xfrm>
            <a:off x="0" y="-1"/>
            <a:ext cx="8199046" cy="61341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894B9A-0D18-4868-194D-9CF739E8F04B}"/>
              </a:ext>
            </a:extLst>
          </p:cNvPr>
          <p:cNvSpPr txBox="1"/>
          <p:nvPr/>
        </p:nvSpPr>
        <p:spPr>
          <a:xfrm>
            <a:off x="8653430" y="1451223"/>
            <a:ext cx="2837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Jerez de La Frontera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7A4A33F-092F-E568-F956-624F41497E87}"/>
              </a:ext>
            </a:extLst>
          </p:cNvPr>
          <p:cNvSpPr txBox="1"/>
          <p:nvPr/>
        </p:nvSpPr>
        <p:spPr>
          <a:xfrm>
            <a:off x="8520694" y="4067359"/>
            <a:ext cx="2837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Un paesaggio vinicolo sfidato </a:t>
            </a:r>
          </a:p>
          <a:p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dagli effetti del cambiamento climatico e da una crisi del settore agricolo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AFF5C1-34FC-31D2-940C-BF91CC8CC24A}"/>
              </a:ext>
            </a:extLst>
          </p:cNvPr>
          <p:cNvSpPr txBox="1"/>
          <p:nvPr/>
        </p:nvSpPr>
        <p:spPr>
          <a:xfrm>
            <a:off x="124872" y="5498520"/>
            <a:ext cx="5376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FFFFFF"/>
                </a:solidFill>
                <a:latin typeface="Lato" panose="020F0502020204030203" pitchFamily="34" charset="0"/>
              </a:rPr>
              <a:t>I. Bianchi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FFFFFF"/>
                </a:solidFill>
                <a:latin typeface="Lato" panose="020F0502020204030203" pitchFamily="34" charset="0"/>
              </a:rPr>
              <a:t>Aprile 2024</a:t>
            </a:r>
            <a:br>
              <a:rPr lang="it-IT" sz="1200" dirty="0"/>
            </a:br>
            <a:endParaRPr lang="it-IT" sz="12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BD6884-0867-6605-069A-A66B682BBC67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7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7A4A33F-092F-E568-F956-624F41497E87}"/>
              </a:ext>
            </a:extLst>
          </p:cNvPr>
          <p:cNvSpPr txBox="1"/>
          <p:nvPr/>
        </p:nvSpPr>
        <p:spPr>
          <a:xfrm>
            <a:off x="8653430" y="5406777"/>
            <a:ext cx="246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La culla del flamenco</a:t>
            </a:r>
          </a:p>
        </p:txBody>
      </p:sp>
      <p:pic>
        <p:nvPicPr>
          <p:cNvPr id="5" name="Google Shape;211;g29b133fa7e5_2_267">
            <a:extLst>
              <a:ext uri="{FF2B5EF4-FFF2-40B4-BE49-F238E27FC236}">
                <a16:creationId xmlns:a16="http://schemas.microsoft.com/office/drawing/2014/main" id="{CF0C5C47-EF97-347E-2E51-CC8BBBEF09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5423" t="-95" r="10487" b="17477"/>
          <a:stretch/>
        </p:blipFill>
        <p:spPr>
          <a:xfrm>
            <a:off x="1" y="0"/>
            <a:ext cx="8079528" cy="61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3;g29b133fa7e5_2_267">
            <a:extLst>
              <a:ext uri="{FF2B5EF4-FFF2-40B4-BE49-F238E27FC236}">
                <a16:creationId xmlns:a16="http://schemas.microsoft.com/office/drawing/2014/main" id="{189D4438-D46C-75EC-F7F0-4FCB2F29CED4}"/>
              </a:ext>
            </a:extLst>
          </p:cNvPr>
          <p:cNvSpPr txBox="1"/>
          <p:nvPr/>
        </p:nvSpPr>
        <p:spPr>
          <a:xfrm>
            <a:off x="124872" y="5410200"/>
            <a:ext cx="469583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</a:rPr>
              <a:t>Photo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</a:rPr>
              <a:t>J. C. Toro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DFC93F-D436-D4B4-7857-8AA87194A169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5511F1C-2F7F-4943-ED31-3BB9D0E168A5}"/>
              </a:ext>
            </a:extLst>
          </p:cNvPr>
          <p:cNvSpPr txBox="1"/>
          <p:nvPr/>
        </p:nvSpPr>
        <p:spPr>
          <a:xfrm>
            <a:off x="8653430" y="1451223"/>
            <a:ext cx="2837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Jerez de La Frontera</a:t>
            </a:r>
          </a:p>
        </p:txBody>
      </p:sp>
    </p:spTree>
    <p:extLst>
      <p:ext uri="{BB962C8B-B14F-4D97-AF65-F5344CB8AC3E}">
        <p14:creationId xmlns:p14="http://schemas.microsoft.com/office/powerpoint/2010/main" val="158072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7" name="Google Shape;213;g29b133fa7e5_2_267">
            <a:extLst>
              <a:ext uri="{FF2B5EF4-FFF2-40B4-BE49-F238E27FC236}">
                <a16:creationId xmlns:a16="http://schemas.microsoft.com/office/drawing/2014/main" id="{189D4438-D46C-75EC-F7F0-4FCB2F29CED4}"/>
              </a:ext>
            </a:extLst>
          </p:cNvPr>
          <p:cNvSpPr txBox="1"/>
          <p:nvPr/>
        </p:nvSpPr>
        <p:spPr>
          <a:xfrm>
            <a:off x="124872" y="5410200"/>
            <a:ext cx="469583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</a:rPr>
              <a:t>Photo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</a:rPr>
              <a:t>J. C. Toro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1811C0-D61D-37D4-97C9-309BB1483D5E}"/>
              </a:ext>
            </a:extLst>
          </p:cNvPr>
          <p:cNvSpPr txBox="1"/>
          <p:nvPr/>
        </p:nvSpPr>
        <p:spPr>
          <a:xfrm>
            <a:off x="8520694" y="4959380"/>
            <a:ext cx="24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Un nuovo paesaggio dell’energia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3589E0F-8698-32A9-D656-5372A5610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516722"/>
            <a:ext cx="8095103" cy="665082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474B717-C0FC-2C1C-3D7B-1ED5B49FF888}"/>
              </a:ext>
            </a:extLst>
          </p:cNvPr>
          <p:cNvSpPr txBox="1"/>
          <p:nvPr/>
        </p:nvSpPr>
        <p:spPr>
          <a:xfrm>
            <a:off x="124872" y="5498520"/>
            <a:ext cx="5376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FFFFFF"/>
                </a:solidFill>
                <a:latin typeface="Lato" panose="020F0502020204030203" pitchFamily="34" charset="0"/>
              </a:rPr>
              <a:t>I. Bianchi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FFFFFF"/>
                </a:solidFill>
                <a:latin typeface="Lato" panose="020F0502020204030203" pitchFamily="34" charset="0"/>
              </a:rPr>
              <a:t>Aprile 2024</a:t>
            </a:r>
            <a:br>
              <a:rPr lang="it-IT" sz="1200" dirty="0"/>
            </a:br>
            <a:endParaRPr lang="it-IT" sz="12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23DD07D-4F5F-9030-B38F-6FEE7CB0E5BE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B861054-4062-D7BD-DF44-E7D5DEDC27A8}"/>
              </a:ext>
            </a:extLst>
          </p:cNvPr>
          <p:cNvSpPr txBox="1"/>
          <p:nvPr/>
        </p:nvSpPr>
        <p:spPr>
          <a:xfrm>
            <a:off x="8653430" y="1451223"/>
            <a:ext cx="2837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Jerez de La Frontera</a:t>
            </a:r>
          </a:p>
        </p:txBody>
      </p:sp>
    </p:spTree>
    <p:extLst>
      <p:ext uri="{BB962C8B-B14F-4D97-AF65-F5344CB8AC3E}">
        <p14:creationId xmlns:p14="http://schemas.microsoft.com/office/powerpoint/2010/main" val="155272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7" name="Google Shape;213;g29b133fa7e5_2_267">
            <a:extLst>
              <a:ext uri="{FF2B5EF4-FFF2-40B4-BE49-F238E27FC236}">
                <a16:creationId xmlns:a16="http://schemas.microsoft.com/office/drawing/2014/main" id="{189D4438-D46C-75EC-F7F0-4FCB2F29CED4}"/>
              </a:ext>
            </a:extLst>
          </p:cNvPr>
          <p:cNvSpPr txBox="1"/>
          <p:nvPr/>
        </p:nvSpPr>
        <p:spPr>
          <a:xfrm>
            <a:off x="124872" y="5410200"/>
            <a:ext cx="469583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</a:rPr>
              <a:t>Photo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</a:rPr>
              <a:t>J. C. Toro</a:t>
            </a:r>
            <a:endParaRPr sz="1200" b="1" dirty="0">
              <a:solidFill>
                <a:schemeClr val="bg1"/>
              </a:solidFill>
            </a:endParaRPr>
          </a:p>
        </p:txBody>
      </p:sp>
      <p:pic>
        <p:nvPicPr>
          <p:cNvPr id="12" name="01_A1_Energies2.pdf" descr="01_A1_Energies2.pdf">
            <a:extLst>
              <a:ext uri="{FF2B5EF4-FFF2-40B4-BE49-F238E27FC236}">
                <a16:creationId xmlns:a16="http://schemas.microsoft.com/office/drawing/2014/main" id="{5003E48A-E712-290E-BA3D-92F9C0599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" t="3400" r="8437" b="3749"/>
          <a:stretch/>
        </p:blipFill>
        <p:spPr>
          <a:xfrm>
            <a:off x="173336" y="880968"/>
            <a:ext cx="6729065" cy="491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AC76B7-C992-3F6E-BF27-9A5316D80DF5}"/>
              </a:ext>
            </a:extLst>
          </p:cNvPr>
          <p:cNvSpPr txBox="1"/>
          <p:nvPr/>
        </p:nvSpPr>
        <p:spPr>
          <a:xfrm>
            <a:off x="326584" y="1057618"/>
            <a:ext cx="23157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chemeClr val="tx1"/>
                </a:solidFill>
                <a:latin typeface="Lato" panose="020F0502020204030203" pitchFamily="34" charset="0"/>
              </a:rPr>
              <a:t>Fonte: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dirty="0" err="1">
                <a:solidFill>
                  <a:schemeClr val="tx1"/>
                </a:solidFill>
                <a:latin typeface="Lato" panose="020F0502020204030203" pitchFamily="34" charset="0"/>
              </a:rPr>
              <a:t>F</a:t>
            </a:r>
            <a:r>
              <a:rPr lang="it-IT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it-IT" dirty="0" err="1">
                <a:solidFill>
                  <a:schemeClr val="tx1"/>
                </a:solidFill>
                <a:latin typeface="Lato" panose="020F0502020204030203" pitchFamily="34" charset="0"/>
              </a:rPr>
              <a:t>Pazos</a:t>
            </a:r>
            <a:r>
              <a:rPr lang="it-IT" dirty="0">
                <a:solidFill>
                  <a:schemeClr val="tx1"/>
                </a:solidFill>
                <a:latin typeface="Lato" panose="020F0502020204030203" pitchFamily="34" charset="0"/>
              </a:rPr>
              <a:t>, 2024</a:t>
            </a: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89EF58-27F9-A3BC-E42D-704002083C25}"/>
              </a:ext>
            </a:extLst>
          </p:cNvPr>
          <p:cNvSpPr txBox="1"/>
          <p:nvPr/>
        </p:nvSpPr>
        <p:spPr>
          <a:xfrm>
            <a:off x="6902401" y="1426950"/>
            <a:ext cx="4815531" cy="4365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2400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Planning</a:t>
            </a:r>
            <a:r>
              <a:rPr lang="en-US" sz="21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| </a:t>
            </a: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Conflitto</a:t>
            </a:r>
            <a:r>
              <a:rPr lang="en-US" sz="18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tra</a:t>
            </a:r>
            <a:r>
              <a:rPr lang="en-US" sz="18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usi</a:t>
            </a:r>
            <a:r>
              <a:rPr lang="en-US" sz="18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del </a:t>
            </a:r>
            <a:r>
              <a:rPr lang="en-US" sz="18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suolo</a:t>
            </a:r>
            <a:endParaRPr lang="en-US" sz="1800" b="0" i="0" u="none" strike="noStrike" cap="none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2100" b="1" i="0" u="none" strike="noStrike" cap="none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Governance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| </a:t>
            </a: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Trade-off </a:t>
            </a:r>
            <a:r>
              <a:rPr lang="en-US" sz="18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tra</a:t>
            </a:r>
            <a:r>
              <a:rPr lang="en-US" sz="18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settori</a:t>
            </a:r>
            <a:r>
              <a:rPr lang="en-US" sz="18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scale di </a:t>
            </a:r>
            <a:r>
              <a:rPr lang="en-US" sz="18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governo</a:t>
            </a:r>
            <a:endParaRPr lang="en-US" sz="1800" b="0" i="0" u="none" strike="noStrike" cap="none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2100" b="1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Discorsi</a:t>
            </a:r>
            <a:r>
              <a:rPr lang="en-US" sz="21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| </a:t>
            </a: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Logiche</a:t>
            </a:r>
            <a:r>
              <a:rPr lang="en-US" sz="18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e </a:t>
            </a:r>
            <a:r>
              <a:rPr lang="en-US" sz="18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priorità</a:t>
            </a:r>
            <a:endParaRPr lang="en-US" sz="1800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2100" b="1" i="0" u="none" strike="noStrike" cap="none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Immaginari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| </a:t>
            </a: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Visioni</a:t>
            </a:r>
            <a:r>
              <a:rPr lang="en-US" sz="18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di </a:t>
            </a:r>
            <a:r>
              <a:rPr lang="en-US" sz="18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futuro</a:t>
            </a:r>
            <a:r>
              <a:rPr lang="en-US" sz="18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divergenti</a:t>
            </a:r>
            <a:endParaRPr lang="en-US" sz="1800" b="0" i="0" u="none" strike="noStrike" cap="none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8E523B-79DA-D5E6-FC4D-331F833F86A3}"/>
              </a:ext>
            </a:extLst>
          </p:cNvPr>
          <p:cNvSpPr txBox="1"/>
          <p:nvPr/>
        </p:nvSpPr>
        <p:spPr>
          <a:xfrm>
            <a:off x="247041" y="223468"/>
            <a:ext cx="6581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Tensioni e disallineamenti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F9165B4-8A7C-18F7-50A6-60B89B329E13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91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5" name="Google Shape;276;g28cc2b8d120_0_386">
            <a:extLst>
              <a:ext uri="{FF2B5EF4-FFF2-40B4-BE49-F238E27FC236}">
                <a16:creationId xmlns:a16="http://schemas.microsoft.com/office/drawing/2014/main" id="{7D19A3E0-1C22-1CAB-C1A3-973A2202C807}"/>
              </a:ext>
            </a:extLst>
          </p:cNvPr>
          <p:cNvSpPr txBox="1">
            <a:spLocks/>
          </p:cNvSpPr>
          <p:nvPr/>
        </p:nvSpPr>
        <p:spPr>
          <a:xfrm>
            <a:off x="491334" y="323227"/>
            <a:ext cx="93957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  <a:buClr>
                <a:schemeClr val="dk1"/>
              </a:buClr>
              <a:buSzPts val="4000"/>
              <a:buFont typeface="Calibri"/>
              <a:buNone/>
            </a:pPr>
            <a:r>
              <a:rPr lang="it-IT" sz="4000" dirty="0">
                <a:latin typeface="Georgia" panose="02040502050405020303" pitchFamily="18" charset="0"/>
              </a:rPr>
              <a:t>Quali forme di pensiero e di azione?</a:t>
            </a:r>
          </a:p>
        </p:txBody>
      </p:sp>
      <p:sp>
        <p:nvSpPr>
          <p:cNvPr id="7" name="Google Shape;277;g28cc2b8d120_0_386">
            <a:extLst>
              <a:ext uri="{FF2B5EF4-FFF2-40B4-BE49-F238E27FC236}">
                <a16:creationId xmlns:a16="http://schemas.microsoft.com/office/drawing/2014/main" id="{A2E24353-B57D-3BFA-B743-532861304E75}"/>
              </a:ext>
            </a:extLst>
          </p:cNvPr>
          <p:cNvSpPr txBox="1"/>
          <p:nvPr/>
        </p:nvSpPr>
        <p:spPr>
          <a:xfrm>
            <a:off x="2525996" y="1326443"/>
            <a:ext cx="8825346" cy="367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it-IT" sz="28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prospettive artistiche e creative possono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it-IT" sz="3200" b="1" dirty="0">
              <a:solidFill>
                <a:schemeClr val="accent6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21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fornire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1" i="1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frame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alternativi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i="1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(Sacco, 2023)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e</a:t>
            </a:r>
            <a:r>
              <a:rPr lang="en-US" sz="21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splorare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possibilità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oltre</a:t>
            </a:r>
            <a:r>
              <a:rPr lang="en-US" sz="210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il </a:t>
            </a:r>
            <a:r>
              <a:rPr lang="en-US" sz="210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dimonio</a:t>
            </a:r>
            <a:r>
              <a:rPr lang="en-US" sz="210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tecnico</a:t>
            </a:r>
            <a:r>
              <a:rPr lang="en-US" sz="21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d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are voce a </a:t>
            </a:r>
            <a:r>
              <a:rPr lang="en-US" sz="21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agenti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multipli</a:t>
            </a:r>
            <a:r>
              <a:rPr lang="en-US" sz="21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2100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creando</a:t>
            </a:r>
            <a:r>
              <a:rPr lang="en-US" sz="21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1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alleanze</a:t>
            </a:r>
            <a:r>
              <a:rPr lang="en-US" sz="2100" b="1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1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inattese</a:t>
            </a:r>
            <a:r>
              <a:rPr lang="en-US" sz="2100" b="1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  </a:t>
            </a:r>
            <a:r>
              <a:rPr lang="en-US" i="1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(Metta, 2023)</a:t>
            </a:r>
            <a:endParaRPr lang="en-US" i="1" dirty="0">
              <a:solidFill>
                <a:srgbClr val="434343"/>
              </a:solidFill>
              <a:latin typeface="Georgia" panose="02040502050405020303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d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are </a:t>
            </a:r>
            <a:r>
              <a:rPr lang="en-US" sz="21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spazio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ad </a:t>
            </a:r>
            <a:r>
              <a:rPr lang="en-US" sz="21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una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dimensione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intangibile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e </a:t>
            </a:r>
            <a:r>
              <a:rPr lang="en-US" sz="2100" b="1" i="0" u="none" strike="noStrike" cap="none" dirty="0" err="1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invisibile</a:t>
            </a:r>
            <a:r>
              <a:rPr lang="en-US" sz="2100" b="0" i="0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  </a:t>
            </a:r>
            <a:r>
              <a:rPr lang="en-US" i="1" u="none" strike="noStrike" cap="none" dirty="0">
                <a:solidFill>
                  <a:srgbClr val="434343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(Jakob, 2023)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2100" b="1" dirty="0" err="1">
                <a:solidFill>
                  <a:srgbClr val="434343"/>
                </a:solidFill>
                <a:latin typeface="Georgia" panose="02040502050405020303" pitchFamily="18" charset="0"/>
                <a:cs typeface="Arial" panose="020B0604020202020204" pitchFamily="34" charset="0"/>
                <a:sym typeface="Calibri"/>
              </a:rPr>
              <a:t>ancorarsi</a:t>
            </a:r>
            <a:r>
              <a:rPr lang="en-US" sz="2100" b="1" dirty="0">
                <a:solidFill>
                  <a:srgbClr val="434343"/>
                </a:solidFill>
                <a:latin typeface="Georgia" panose="02040502050405020303" pitchFamily="18" charset="0"/>
                <a:cs typeface="Arial" panose="020B0604020202020204" pitchFamily="34" charset="0"/>
                <a:sym typeface="Calibri"/>
              </a:rPr>
              <a:t> a </a:t>
            </a:r>
            <a:r>
              <a:rPr lang="en-US" sz="2100" b="1" dirty="0" err="1">
                <a:solidFill>
                  <a:srgbClr val="434343"/>
                </a:solidFill>
                <a:latin typeface="Georgia" panose="02040502050405020303" pitchFamily="18" charset="0"/>
                <a:cs typeface="Arial" panose="020B0604020202020204" pitchFamily="34" charset="0"/>
                <a:sym typeface="Calibri"/>
              </a:rPr>
              <a:t>pratiche</a:t>
            </a:r>
            <a:r>
              <a:rPr lang="en-US" sz="2100" b="1" dirty="0">
                <a:solidFill>
                  <a:srgbClr val="434343"/>
                </a:solidFill>
                <a:latin typeface="Georgia" panose="02040502050405020303" pitchFamily="18" charset="0"/>
                <a:cs typeface="Arial" panose="020B0604020202020204" pitchFamily="34" charset="0"/>
                <a:sym typeface="Calibri"/>
              </a:rPr>
              <a:t> di </a:t>
            </a:r>
            <a:r>
              <a:rPr lang="en-US" sz="2100" b="1" dirty="0" err="1">
                <a:solidFill>
                  <a:srgbClr val="434343"/>
                </a:solidFill>
                <a:latin typeface="Georgia" panose="02040502050405020303" pitchFamily="18" charset="0"/>
                <a:cs typeface="Arial" panose="020B0604020202020204" pitchFamily="34" charset="0"/>
                <a:sym typeface="Calibri"/>
              </a:rPr>
              <a:t>produzione</a:t>
            </a:r>
            <a:r>
              <a:rPr lang="en-US" sz="2100" b="1" dirty="0">
                <a:solidFill>
                  <a:srgbClr val="434343"/>
                </a:solidFill>
                <a:latin typeface="Georgia" panose="02040502050405020303" pitchFamily="18" charset="0"/>
                <a:cs typeface="Arial" panose="020B0604020202020204" pitchFamily="34" charset="0"/>
                <a:sym typeface="Calibri"/>
              </a:rPr>
              <a:t> del </a:t>
            </a:r>
            <a:r>
              <a:rPr lang="en-US" sz="2100" b="1" dirty="0" err="1">
                <a:solidFill>
                  <a:srgbClr val="434343"/>
                </a:solidFill>
                <a:latin typeface="Georgia" panose="02040502050405020303" pitchFamily="18" charset="0"/>
                <a:cs typeface="Arial" panose="020B0604020202020204" pitchFamily="34" charset="0"/>
                <a:sym typeface="Calibri"/>
              </a:rPr>
              <a:t>paesaggio</a:t>
            </a:r>
            <a:endParaRPr lang="en-US" sz="2100" b="1" dirty="0">
              <a:solidFill>
                <a:srgbClr val="434343"/>
              </a:solidFill>
              <a:latin typeface="Georgia" panose="02040502050405020303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969C1C-63D0-2653-61EC-D51544B2CD16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4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Immagine 1031" descr="Immagine che contiene testo, Carattere, linea, diagramma&#10;&#10;Descrizione generata automaticamente">
            <a:extLst>
              <a:ext uri="{FF2B5EF4-FFF2-40B4-BE49-F238E27FC236}">
                <a16:creationId xmlns:a16="http://schemas.microsoft.com/office/drawing/2014/main" id="{BF858FE0-3971-DDA7-2F51-6910AFF2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77" y="1315143"/>
            <a:ext cx="11521168" cy="38502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D096E92-A3E5-C8C2-F662-08562EBF7EF5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E8D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900DC-0650-F154-EA3B-FD5FFA075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694" y="6256344"/>
            <a:ext cx="3488423" cy="551466"/>
          </a:xfrm>
          <a:prstGeom prst="rect">
            <a:avLst/>
          </a:prstGeom>
        </p:spPr>
      </p:pic>
      <p:sp>
        <p:nvSpPr>
          <p:cNvPr id="25" name="Google Shape;276;g28cc2b8d120_0_386">
            <a:extLst>
              <a:ext uri="{FF2B5EF4-FFF2-40B4-BE49-F238E27FC236}">
                <a16:creationId xmlns:a16="http://schemas.microsoft.com/office/drawing/2014/main" id="{CD49187C-194D-94A6-7918-1D0D0191822B}"/>
              </a:ext>
            </a:extLst>
          </p:cNvPr>
          <p:cNvSpPr txBox="1">
            <a:spLocks/>
          </p:cNvSpPr>
          <p:nvPr/>
        </p:nvSpPr>
        <p:spPr>
          <a:xfrm>
            <a:off x="491334" y="323227"/>
            <a:ext cx="93957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  <a:buClr>
                <a:schemeClr val="dk1"/>
              </a:buClr>
              <a:buSzPts val="4000"/>
              <a:buFont typeface="Calibri"/>
              <a:buNone/>
            </a:pPr>
            <a:r>
              <a:rPr lang="it-IT" sz="3200" dirty="0">
                <a:latin typeface="Georgia" panose="02040502050405020303" pitchFamily="18" charset="0"/>
              </a:rPr>
              <a:t>Un esperimento di co-creazione</a:t>
            </a: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8E4551C6-A66C-FAC9-4920-84C43ACBD5D1}"/>
              </a:ext>
            </a:extLst>
          </p:cNvPr>
          <p:cNvSpPr/>
          <p:nvPr/>
        </p:nvSpPr>
        <p:spPr>
          <a:xfrm>
            <a:off x="648929" y="1653524"/>
            <a:ext cx="6684635" cy="3416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826024F-3FB9-B90C-A823-197BE05D9DE5}"/>
              </a:ext>
            </a:extLst>
          </p:cNvPr>
          <p:cNvSpPr txBox="1"/>
          <p:nvPr/>
        </p:nvSpPr>
        <p:spPr>
          <a:xfrm>
            <a:off x="1912351" y="4681857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04-07/23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8279B6CF-75B3-6A26-7D6A-3870B62D4742}"/>
              </a:ext>
            </a:extLst>
          </p:cNvPr>
          <p:cNvSpPr txBox="1"/>
          <p:nvPr/>
        </p:nvSpPr>
        <p:spPr>
          <a:xfrm>
            <a:off x="3187572" y="4723668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07-09/23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59F2D4D-7FAB-1367-28D1-618040685F65}"/>
              </a:ext>
            </a:extLst>
          </p:cNvPr>
          <p:cNvSpPr txBox="1"/>
          <p:nvPr/>
        </p:nvSpPr>
        <p:spPr>
          <a:xfrm>
            <a:off x="4525794" y="471827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09-12/23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439D60A-7301-C9FF-A0D8-66DD72090106}"/>
              </a:ext>
            </a:extLst>
          </p:cNvPr>
          <p:cNvSpPr txBox="1"/>
          <p:nvPr/>
        </p:nvSpPr>
        <p:spPr>
          <a:xfrm>
            <a:off x="5898309" y="473180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04/24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4C4C4253-0894-256F-FDB9-D498AD8D1497}"/>
              </a:ext>
            </a:extLst>
          </p:cNvPr>
          <p:cNvSpPr txBox="1"/>
          <p:nvPr/>
        </p:nvSpPr>
        <p:spPr>
          <a:xfrm>
            <a:off x="124872" y="6302506"/>
            <a:ext cx="8095103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Prospettive ibride </a:t>
            </a:r>
            <a:r>
              <a:rPr lang="it-IT" sz="1600" b="1" baseline="30000" dirty="0">
                <a:latin typeface="Georgia" panose="02040502050405020303" pitchFamily="18" charset="0"/>
              </a:rPr>
              <a:t>p</a:t>
            </a:r>
            <a:r>
              <a:rPr lang="it-IT" sz="1600" b="1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er la resilienza climatica e territoriale. Un esperimento tra arte, ricerca e azione locale.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aseline="30000" dirty="0">
                <a:latin typeface="Georgia" panose="02040502050405020303" pitchFamily="18" charset="0"/>
              </a:rPr>
              <a:t>Irene Bianchi</a:t>
            </a:r>
            <a:endParaRPr lang="it-IT" sz="1600" baseline="300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25" name="Google Shape;395;g28ff5b3d18b_0_131">
            <a:extLst>
              <a:ext uri="{FF2B5EF4-FFF2-40B4-BE49-F238E27FC236}">
                <a16:creationId xmlns:a16="http://schemas.microsoft.com/office/drawing/2014/main" id="{C2BEF7AA-0633-C019-93E0-06A17BDBB6F2}"/>
              </a:ext>
            </a:extLst>
          </p:cNvPr>
          <p:cNvSpPr/>
          <p:nvPr/>
        </p:nvSpPr>
        <p:spPr>
          <a:xfrm>
            <a:off x="3833121" y="998483"/>
            <a:ext cx="1582660" cy="15187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ESTELLE JULLIAN (CULTURAMA)</a:t>
            </a:r>
            <a:endParaRPr sz="1300" b="1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3231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PALIMPSEST">
      <a:dk1>
        <a:srgbClr val="000000"/>
      </a:dk1>
      <a:lt1>
        <a:srgbClr val="FFFFFF"/>
      </a:lt1>
      <a:dk2>
        <a:srgbClr val="422828"/>
      </a:dk2>
      <a:lt2>
        <a:srgbClr val="ECE4DA"/>
      </a:lt2>
      <a:accent1>
        <a:srgbClr val="616B73"/>
      </a:accent1>
      <a:accent2>
        <a:srgbClr val="97A486"/>
      </a:accent2>
      <a:accent3>
        <a:srgbClr val="CF8C61"/>
      </a:accent3>
      <a:accent4>
        <a:srgbClr val="F2EDE8"/>
      </a:accent4>
      <a:accent5>
        <a:srgbClr val="616B73"/>
      </a:accent5>
      <a:accent6>
        <a:srgbClr val="422828"/>
      </a:accent6>
      <a:hlink>
        <a:srgbClr val="616B73"/>
      </a:hlink>
      <a:folHlink>
        <a:srgbClr val="CF8C6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ALIMPSEST">
      <a:dk1>
        <a:srgbClr val="000000"/>
      </a:dk1>
      <a:lt1>
        <a:srgbClr val="FFFFFF"/>
      </a:lt1>
      <a:dk2>
        <a:srgbClr val="422828"/>
      </a:dk2>
      <a:lt2>
        <a:srgbClr val="ECE4DA"/>
      </a:lt2>
      <a:accent1>
        <a:srgbClr val="616B73"/>
      </a:accent1>
      <a:accent2>
        <a:srgbClr val="97A486"/>
      </a:accent2>
      <a:accent3>
        <a:srgbClr val="CF8C61"/>
      </a:accent3>
      <a:accent4>
        <a:srgbClr val="F2EDE8"/>
      </a:accent4>
      <a:accent5>
        <a:srgbClr val="616B73"/>
      </a:accent5>
      <a:accent6>
        <a:srgbClr val="422828"/>
      </a:accent6>
      <a:hlink>
        <a:srgbClr val="616B73"/>
      </a:hlink>
      <a:folHlink>
        <a:srgbClr val="CF8C6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956</Words>
  <Application>Microsoft Macintosh PowerPoint</Application>
  <PresentationFormat>Widescreen</PresentationFormat>
  <Paragraphs>173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Georgia</vt:lpstr>
      <vt:lpstr>Lato</vt:lpstr>
      <vt:lpstr>Suisse Int'l</vt:lpstr>
      <vt:lpstr>Custom Design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Irini Krimpa</dc:creator>
  <cp:lastModifiedBy>Irene Bianchi</cp:lastModifiedBy>
  <cp:revision>2</cp:revision>
  <dcterms:created xsi:type="dcterms:W3CDTF">2023-07-27T10:43:00Z</dcterms:created>
  <dcterms:modified xsi:type="dcterms:W3CDTF">2024-06-23T19:00:26Z</dcterms:modified>
</cp:coreProperties>
</file>